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useoModerno Medium" panose="020B0604020202020204" charset="0"/>
      <p:regular r:id="rId18"/>
    </p:embeddedFont>
    <p:embeddedFont>
      <p:font typeface="Source Sans Pro" panose="020B0503030403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274" y="-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 Bhurke" userId="e005fed8e9af06eb" providerId="LiveId" clId="{4277D079-4EF9-4FC6-9C8E-01F268E4441A}"/>
    <pc:docChg chg="custSel modSld">
      <pc:chgData name="Yash Bhurke" userId="e005fed8e9af06eb" providerId="LiveId" clId="{4277D079-4EF9-4FC6-9C8E-01F268E4441A}" dt="2024-10-11T13:43:27.285" v="447" actId="20577"/>
      <pc:docMkLst>
        <pc:docMk/>
      </pc:docMkLst>
      <pc:sldChg chg="addSp delSp modSp mod">
        <pc:chgData name="Yash Bhurke" userId="e005fed8e9af06eb" providerId="LiveId" clId="{4277D079-4EF9-4FC6-9C8E-01F268E4441A}" dt="2024-10-11T13:43:05.161" v="443" actId="14100"/>
        <pc:sldMkLst>
          <pc:docMk/>
          <pc:sldMk cId="0" sldId="260"/>
        </pc:sldMkLst>
        <pc:picChg chg="del">
          <ac:chgData name="Yash Bhurke" userId="e005fed8e9af06eb" providerId="LiveId" clId="{4277D079-4EF9-4FC6-9C8E-01F268E4441A}" dt="2024-10-11T13:42:05.695" v="436" actId="478"/>
          <ac:picMkLst>
            <pc:docMk/>
            <pc:sldMk cId="0" sldId="260"/>
            <ac:picMk id="3" creationId="{00000000-0000-0000-0000-000000000000}"/>
          </ac:picMkLst>
        </pc:picChg>
        <pc:picChg chg="add mod">
          <ac:chgData name="Yash Bhurke" userId="e005fed8e9af06eb" providerId="LiveId" clId="{4277D079-4EF9-4FC6-9C8E-01F268E4441A}" dt="2024-10-11T13:43:05.161" v="443" actId="14100"/>
          <ac:picMkLst>
            <pc:docMk/>
            <pc:sldMk cId="0" sldId="260"/>
            <ac:picMk id="19" creationId="{287A287D-0461-435E-B057-55E6C950F3DF}"/>
          </ac:picMkLst>
        </pc:picChg>
      </pc:sldChg>
      <pc:sldChg chg="modSp mod">
        <pc:chgData name="Yash Bhurke" userId="e005fed8e9af06eb" providerId="LiveId" clId="{4277D079-4EF9-4FC6-9C8E-01F268E4441A}" dt="2024-10-11T13:41:55.813" v="435" actId="1076"/>
        <pc:sldMkLst>
          <pc:docMk/>
          <pc:sldMk cId="0" sldId="265"/>
        </pc:sldMkLst>
        <pc:spChg chg="mod">
          <ac:chgData name="Yash Bhurke" userId="e005fed8e9af06eb" providerId="LiveId" clId="{4277D079-4EF9-4FC6-9C8E-01F268E4441A}" dt="2024-10-11T13:41:55.813" v="435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Yash Bhurke" userId="e005fed8e9af06eb" providerId="LiveId" clId="{4277D079-4EF9-4FC6-9C8E-01F268E4441A}" dt="2024-10-11T13:41:47.933" v="434" actId="1076"/>
          <ac:spMkLst>
            <pc:docMk/>
            <pc:sldMk cId="0" sldId="265"/>
            <ac:spMk id="8" creationId="{00000000-0000-0000-0000-000000000000}"/>
          </ac:spMkLst>
        </pc:spChg>
        <pc:spChg chg="mod">
          <ac:chgData name="Yash Bhurke" userId="e005fed8e9af06eb" providerId="LiveId" clId="{4277D079-4EF9-4FC6-9C8E-01F268E4441A}" dt="2024-10-11T13:37:54.610" v="193" actId="20577"/>
          <ac:spMkLst>
            <pc:docMk/>
            <pc:sldMk cId="0" sldId="265"/>
            <ac:spMk id="9" creationId="{00000000-0000-0000-0000-000000000000}"/>
          </ac:spMkLst>
        </pc:spChg>
        <pc:spChg chg="mod">
          <ac:chgData name="Yash Bhurke" userId="e005fed8e9af06eb" providerId="LiveId" clId="{4277D079-4EF9-4FC6-9C8E-01F268E4441A}" dt="2024-10-11T13:41:44.596" v="433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Yash Bhurke" userId="e005fed8e9af06eb" providerId="LiveId" clId="{4277D079-4EF9-4FC6-9C8E-01F268E4441A}" dt="2024-10-11T13:41:16.240" v="430" actId="20577"/>
          <ac:spMkLst>
            <pc:docMk/>
            <pc:sldMk cId="0" sldId="265"/>
            <ac:spMk id="11" creationId="{00000000-0000-0000-0000-000000000000}"/>
          </ac:spMkLst>
        </pc:spChg>
        <pc:spChg chg="mod">
          <ac:chgData name="Yash Bhurke" userId="e005fed8e9af06eb" providerId="LiveId" clId="{4277D079-4EF9-4FC6-9C8E-01F268E4441A}" dt="2024-10-11T13:41:03.883" v="355" actId="20577"/>
          <ac:spMkLst>
            <pc:docMk/>
            <pc:sldMk cId="0" sldId="265"/>
            <ac:spMk id="13" creationId="{00000000-0000-0000-0000-000000000000}"/>
          </ac:spMkLst>
        </pc:spChg>
      </pc:sldChg>
      <pc:sldChg chg="modSp mod">
        <pc:chgData name="Yash Bhurke" userId="e005fed8e9af06eb" providerId="LiveId" clId="{4277D079-4EF9-4FC6-9C8E-01F268E4441A}" dt="2024-10-11T13:43:27.285" v="447" actId="20577"/>
        <pc:sldMkLst>
          <pc:docMk/>
          <pc:sldMk cId="2382729516" sldId="266"/>
        </pc:sldMkLst>
        <pc:spChg chg="mod">
          <ac:chgData name="Yash Bhurke" userId="e005fed8e9af06eb" providerId="LiveId" clId="{4277D079-4EF9-4FC6-9C8E-01F268E4441A}" dt="2024-10-11T13:43:27.285" v="447" actId="20577"/>
          <ac:spMkLst>
            <pc:docMk/>
            <pc:sldMk cId="2382729516" sldId="266"/>
            <ac:spMk id="8" creationId="{E09B7FB1-07C6-4F43-B7FE-839F0A4B8F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56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21516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1drv.ms/b/s!AusGr-nY_gXgvQKs1UnAF5OEPoUv?e=gIjWx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1drv.ms/b/s!AusGr-nY_gXgvQHB1uvW0jGyzeLD?e=L89uAY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9D7F96-2086-482E-8EDD-B6708BD3EB43}"/>
              </a:ext>
            </a:extLst>
          </p:cNvPr>
          <p:cNvGrpSpPr/>
          <p:nvPr/>
        </p:nvGrpSpPr>
        <p:grpSpPr>
          <a:xfrm>
            <a:off x="0" y="-59595"/>
            <a:ext cx="14630400" cy="1849017"/>
            <a:chOff x="0" y="-59595"/>
            <a:chExt cx="14630400" cy="18490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C5BD2D-6EB7-4F09-A40D-EE36C3905435}"/>
                </a:ext>
              </a:extLst>
            </p:cNvPr>
            <p:cNvSpPr/>
            <p:nvPr/>
          </p:nvSpPr>
          <p:spPr>
            <a:xfrm>
              <a:off x="0" y="-59595"/>
              <a:ext cx="14630400" cy="131243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345C38-EA8A-404F-88BA-8B067B1D457A}"/>
                </a:ext>
              </a:extLst>
            </p:cNvPr>
            <p:cNvGrpSpPr/>
            <p:nvPr/>
          </p:nvGrpSpPr>
          <p:grpSpPr>
            <a:xfrm>
              <a:off x="295842" y="35096"/>
              <a:ext cx="13390273" cy="1754326"/>
              <a:chOff x="161365" y="27797"/>
              <a:chExt cx="13804449" cy="1754326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BD2B8B65-59AF-499B-B509-5AF717E4CD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365" y="151239"/>
                <a:ext cx="774550" cy="981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AEAAA3-FF11-4FC3-AB83-208E4672EC94}"/>
                  </a:ext>
                </a:extLst>
              </p:cNvPr>
              <p:cNvSpPr txBox="1"/>
              <p:nvPr/>
            </p:nvSpPr>
            <p:spPr>
              <a:xfrm>
                <a:off x="935915" y="27797"/>
                <a:ext cx="1302989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i="0" u="none" strike="noStrike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Vivekanand Education Society’s Institute Of Technology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  <a:effectLst/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i="0" u="none" strike="noStrike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Department Of Information Technology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i="0" u="none" strike="noStrike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DSA mini Project 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i="0" u="none" strike="noStrike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A.Y. 2024-25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  <a:effectLst/>
                </a:endParaRPr>
              </a:p>
              <a:p>
                <a:br>
                  <a:rPr lang="en-US" dirty="0"/>
                </a:br>
                <a:endParaRPr 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3BD8D77-0435-49DF-A910-9DEC14BEA997}"/>
              </a:ext>
            </a:extLst>
          </p:cNvPr>
          <p:cNvSpPr txBox="1"/>
          <p:nvPr/>
        </p:nvSpPr>
        <p:spPr>
          <a:xfrm>
            <a:off x="5243497" y="4242542"/>
            <a:ext cx="374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GROUP MEMBERS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B7FB1-07C6-4F43-B7FE-839F0A4B8F34}"/>
              </a:ext>
            </a:extLst>
          </p:cNvPr>
          <p:cNvSpPr txBox="1"/>
          <p:nvPr/>
        </p:nvSpPr>
        <p:spPr>
          <a:xfrm>
            <a:off x="4249270" y="4996887"/>
            <a:ext cx="5389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Diya Nagdev-33</a:t>
            </a: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Bhavik Panjapi-39</a:t>
            </a: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Karthik Pandita-38</a:t>
            </a:r>
          </a:p>
          <a:p>
            <a:pPr algn="ctr"/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Guided By:-Mrs. Kajal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Jewani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5724B-893F-4287-947D-D0B4772F6DA1}"/>
              </a:ext>
            </a:extLst>
          </p:cNvPr>
          <p:cNvSpPr txBox="1"/>
          <p:nvPr/>
        </p:nvSpPr>
        <p:spPr>
          <a:xfrm>
            <a:off x="2743200" y="2354937"/>
            <a:ext cx="97571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Sustainability Growth:-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Enhance customer engagement through transparent billing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948"/>
            <a:ext cx="5486400" cy="646534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309" y="14866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6" name="Text 2"/>
          <p:cNvSpPr/>
          <p:nvPr/>
        </p:nvSpPr>
        <p:spPr>
          <a:xfrm>
            <a:off x="6455569" y="3204686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Successful Project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mini project successfully demonstrated the application of data structures and algorithms in the context of a Telecom Billing System.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0" name="Text 6"/>
          <p:cNvSpPr/>
          <p:nvPr/>
        </p:nvSpPr>
        <p:spPr>
          <a:xfrm>
            <a:off x="10332363" y="3204686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machine learning techniques for intelligent data analysis, fraud detection, and personalized customer services.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4" name="Text 10"/>
          <p:cNvSpPr/>
          <p:nvPr/>
        </p:nvSpPr>
        <p:spPr>
          <a:xfrm>
            <a:off x="6439733" y="5991582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Investigate distributed and cloud-based architectures to further enhance the system's scalability and resilience.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14D1EF-2951-4C18-B528-E2AAF84A4416}"/>
              </a:ext>
            </a:extLst>
          </p:cNvPr>
          <p:cNvSpPr/>
          <p:nvPr/>
        </p:nvSpPr>
        <p:spPr>
          <a:xfrm>
            <a:off x="0" y="-59595"/>
            <a:ext cx="14630400" cy="131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511DA6-0FCA-4779-8281-06A0412C31AA}"/>
              </a:ext>
            </a:extLst>
          </p:cNvPr>
          <p:cNvGrpSpPr/>
          <p:nvPr/>
        </p:nvGrpSpPr>
        <p:grpSpPr>
          <a:xfrm>
            <a:off x="295842" y="1609"/>
            <a:ext cx="12602577" cy="1477328"/>
            <a:chOff x="295842" y="1609"/>
            <a:chExt cx="12602577" cy="147732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E161D46-6B57-4929-B3AA-9B3AC09E1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42" y="158538"/>
              <a:ext cx="751311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016955-2226-4CB0-B00A-2A7C89B23577}"/>
                </a:ext>
              </a:extLst>
            </p:cNvPr>
            <p:cNvSpPr txBox="1"/>
            <p:nvPr/>
          </p:nvSpPr>
          <p:spPr>
            <a:xfrm>
              <a:off x="2119256" y="1609"/>
              <a:ext cx="107791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Vivekanand Education Society’s Institute Of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Department Of Information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DSA mini Project 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A.Y. 2024-25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394682"/>
            <a:ext cx="5486400" cy="55617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3171944"/>
            <a:ext cx="4919186" cy="18857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3639" y="12237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References and Acknowledgments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69118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24767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98147" y="296486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800" b="0" i="0" u="none" strike="noStrike" baseline="0" dirty="0">
                <a:latin typeface="Fd5079-Identity-H"/>
              </a:rPr>
              <a:t>A Best Practice of Enterprise Information Integration</a:t>
            </a:r>
          </a:p>
          <a:p>
            <a:pPr algn="l"/>
            <a:r>
              <a:rPr lang="en-US" sz="1800" b="0" i="0" u="none" strike="noStrike" baseline="0" dirty="0">
                <a:latin typeface="Fd5079-Identity-H"/>
              </a:rPr>
              <a:t>Platform in Telecom Industry.</a:t>
            </a:r>
            <a:r>
              <a:rPr lang="en-US" sz="1800" b="0" i="0" u="none" strike="noStrike" baseline="0" dirty="0">
                <a:latin typeface="Fd20023-Identity-H"/>
              </a:rPr>
              <a:t> Ju-Ting Teng</a:t>
            </a:r>
          </a:p>
          <a:p>
            <a:pPr algn="l"/>
            <a:r>
              <a:rPr lang="en-US" sz="1800" b="0" i="0" u="none" strike="noStrike" baseline="0" dirty="0">
                <a:latin typeface="Fd12411-Identity-H"/>
              </a:rPr>
              <a:t>Billing Information Laboratory.</a:t>
            </a:r>
          </a:p>
        </p:txBody>
      </p:sp>
      <p:sp>
        <p:nvSpPr>
          <p:cNvPr id="8" name="Shape 4"/>
          <p:cNvSpPr/>
          <p:nvPr/>
        </p:nvSpPr>
        <p:spPr>
          <a:xfrm>
            <a:off x="871334" y="4135934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sz="1800" b="1" i="0" u="none" strike="noStrike" baseline="0" dirty="0">
                <a:latin typeface="TimesNewRomanPS-BoldMT"/>
              </a:rPr>
              <a:t>  Design and implementation of Telecom </a:t>
            </a:r>
            <a:r>
              <a:rPr lang="en-US" sz="1800" b="1" i="0" u="none" strike="noStrike" baseline="0" dirty="0" err="1">
                <a:latin typeface="TimesNewRomanPS-BoldMT"/>
              </a:rPr>
              <a:t>Buisness</a:t>
            </a:r>
            <a:r>
              <a:rPr lang="en-US" sz="1800" b="1" i="0" u="none" strike="noStrike" baseline="0" dirty="0">
                <a:latin typeface="TimesNewRomanPS-BoldMT"/>
              </a:rPr>
              <a:t> Management system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881587" y="356938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33638" y="534180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Fd25992-Identity-H"/>
              </a:rPr>
              <a:t>Efficiently Scheduling Cloud Resources for Peal( or</a:t>
            </a:r>
          </a:p>
          <a:p>
            <a:pPr algn="l"/>
            <a:r>
              <a:rPr lang="en-US" sz="1800" b="0" i="0" u="none" strike="noStrike" baseline="0" dirty="0">
                <a:latin typeface="Fd25992-Identity-H"/>
              </a:rPr>
              <a:t>Urgent Events in Telecom System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1028224" y="464689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01410" y="515350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28224" y="529721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4915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174944-2471-4098-9FF3-ECF43DAD5161}"/>
              </a:ext>
            </a:extLst>
          </p:cNvPr>
          <p:cNvSpPr/>
          <p:nvPr/>
        </p:nvSpPr>
        <p:spPr>
          <a:xfrm>
            <a:off x="0" y="-28484"/>
            <a:ext cx="14630400" cy="131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EF2F0F-0D9F-4620-989A-CDA26A36205A}"/>
              </a:ext>
            </a:extLst>
          </p:cNvPr>
          <p:cNvGrpSpPr/>
          <p:nvPr/>
        </p:nvGrpSpPr>
        <p:grpSpPr>
          <a:xfrm>
            <a:off x="279671" y="9463"/>
            <a:ext cx="12602577" cy="1477328"/>
            <a:chOff x="295842" y="1609"/>
            <a:chExt cx="12602577" cy="1477328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E8BA92E-2374-4A5E-A05C-59D3F03A6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42" y="158538"/>
              <a:ext cx="751311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D6C5A5-CC6B-4B95-9C36-41B7B43D12D5}"/>
                </a:ext>
              </a:extLst>
            </p:cNvPr>
            <p:cNvSpPr txBox="1"/>
            <p:nvPr/>
          </p:nvSpPr>
          <p:spPr>
            <a:xfrm>
              <a:off x="2119256" y="1609"/>
              <a:ext cx="107791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Vivekanand Education Society’s Institute Of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Department Of Information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DSA mini Project 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A.Y. 2024-25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726A6C7-7EAF-4094-B048-BE4450D71DF4}"/>
              </a:ext>
            </a:extLst>
          </p:cNvPr>
          <p:cNvSpPr txBox="1"/>
          <p:nvPr/>
        </p:nvSpPr>
        <p:spPr>
          <a:xfrm>
            <a:off x="1976270" y="13118308"/>
            <a:ext cx="7556421" cy="157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CF9FA11-2253-45C3-B1FF-A50B3A5E1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860" y="6626712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dsa tp 1.pdf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417DDAD1-AF97-43D8-8590-46B9CBC50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860" y="70359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dsa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tp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 2.pdf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C95553-92AD-474A-9F5E-7ED0153FDB5C}"/>
              </a:ext>
            </a:extLst>
          </p:cNvPr>
          <p:cNvSpPr txBox="1"/>
          <p:nvPr/>
        </p:nvSpPr>
        <p:spPr>
          <a:xfrm>
            <a:off x="3660290" y="7130534"/>
            <a:ext cx="7320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8231267"/>
            <a:ext cx="16104198" cy="241611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39" y="2326005"/>
            <a:ext cx="4942403" cy="35791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7805" y="1604650"/>
            <a:ext cx="7621191" cy="492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350"/>
              </a:lnSpc>
              <a:buNone/>
            </a:pPr>
            <a:r>
              <a:rPr lang="en-US" sz="5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Telecom Billing System: A Mini Project in Data Structures and Algorithms</a:t>
            </a:r>
            <a:endParaRPr lang="en-US" sz="5900" dirty="0"/>
          </a:p>
        </p:txBody>
      </p:sp>
      <p:sp>
        <p:nvSpPr>
          <p:cNvPr id="5" name="Text 1"/>
          <p:cNvSpPr/>
          <p:nvPr/>
        </p:nvSpPr>
        <p:spPr>
          <a:xfrm>
            <a:off x="6064924" y="6531888"/>
            <a:ext cx="7621191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mini project explores the application of data structures and algorithms in the context of a Telecom Billing System. It showcases efficient data storage and management techniques using a queue data structure to handle customer billing records and transactions.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6247805" y="7268647"/>
            <a:ext cx="348020" cy="348020"/>
          </a:xfrm>
          <a:prstGeom prst="roundRect">
            <a:avLst>
              <a:gd name="adj" fmla="val 2627172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704528" y="7252335"/>
            <a:ext cx="2134076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7D976E-5301-429C-B17F-7ED16A2168B8}"/>
              </a:ext>
            </a:extLst>
          </p:cNvPr>
          <p:cNvGrpSpPr/>
          <p:nvPr/>
        </p:nvGrpSpPr>
        <p:grpSpPr>
          <a:xfrm>
            <a:off x="0" y="-59595"/>
            <a:ext cx="14630400" cy="1849017"/>
            <a:chOff x="0" y="-59595"/>
            <a:chExt cx="14630400" cy="18490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ADADF1-E463-4BD9-B2AA-5D5E5927435D}"/>
                </a:ext>
              </a:extLst>
            </p:cNvPr>
            <p:cNvSpPr/>
            <p:nvPr/>
          </p:nvSpPr>
          <p:spPr>
            <a:xfrm>
              <a:off x="0" y="-59595"/>
              <a:ext cx="14630400" cy="131243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CD088BC-A451-4A09-9AA3-9D064A66CDFD}"/>
                </a:ext>
              </a:extLst>
            </p:cNvPr>
            <p:cNvGrpSpPr/>
            <p:nvPr/>
          </p:nvGrpSpPr>
          <p:grpSpPr>
            <a:xfrm>
              <a:off x="295842" y="35096"/>
              <a:ext cx="13390273" cy="1754326"/>
              <a:chOff x="161365" y="27797"/>
              <a:chExt cx="13804449" cy="175432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99BACA1-DF46-43BA-B301-26D6DE759B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365" y="151239"/>
                <a:ext cx="774550" cy="981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5B223-28E9-4F52-98CB-5EBDBE59298B}"/>
                  </a:ext>
                </a:extLst>
              </p:cNvPr>
              <p:cNvSpPr txBox="1"/>
              <p:nvPr/>
            </p:nvSpPr>
            <p:spPr>
              <a:xfrm>
                <a:off x="935915" y="27797"/>
                <a:ext cx="1302989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i="0" u="none" strike="noStrike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Vivekanand Education Society’s Institute Of Technology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  <a:effectLst/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i="0" u="none" strike="noStrike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Department Of Information Technology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i="0" u="none" strike="noStrike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DSA mini Project 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i="0" u="none" strike="noStrike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A.Y. 2024-25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  <a:effectLst/>
                </a:endParaRPr>
              </a:p>
              <a:p>
                <a:br>
                  <a:rPr lang="en-US" dirty="0"/>
                </a:br>
                <a:endParaRPr lang="en-US" dirty="0"/>
              </a:p>
            </p:txBody>
          </p:sp>
        </p:grpSp>
      </p:grp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91647" y="3449360"/>
            <a:ext cx="10551438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Introduction to Telecom Billing System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1647" y="4495443"/>
            <a:ext cx="4198263" cy="3112889"/>
          </a:xfrm>
          <a:prstGeom prst="roundRect">
            <a:avLst>
              <a:gd name="adj" fmla="val 1090"/>
            </a:avLst>
          </a:prstGeom>
          <a:solidFill>
            <a:srgbClr val="F3EEE3"/>
          </a:solidFill>
          <a:ln/>
        </p:spPr>
      </p:sp>
      <p:sp>
        <p:nvSpPr>
          <p:cNvPr id="6" name="Text 2"/>
          <p:cNvSpPr/>
          <p:nvPr/>
        </p:nvSpPr>
        <p:spPr>
          <a:xfrm>
            <a:off x="1017746" y="472154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Overview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17746" y="5210532"/>
            <a:ext cx="3746063" cy="21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Telecom Billing System is a critical component of any telecommunications service provider, responsible for accurately capturing, storing, and processing customer usage data to generate timely and reliable bills.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009" y="4495443"/>
            <a:ext cx="4198263" cy="3112889"/>
          </a:xfrm>
          <a:prstGeom prst="roundRect">
            <a:avLst>
              <a:gd name="adj" fmla="val 1090"/>
            </a:avLst>
          </a:prstGeom>
          <a:solidFill>
            <a:srgbClr val="F3EEE3"/>
          </a:solidFill>
          <a:ln/>
        </p:spPr>
      </p:sp>
      <p:sp>
        <p:nvSpPr>
          <p:cNvPr id="9" name="Text 5"/>
          <p:cNvSpPr/>
          <p:nvPr/>
        </p:nvSpPr>
        <p:spPr>
          <a:xfrm>
            <a:off x="5442109" y="472154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2109" y="5210532"/>
            <a:ext cx="3746063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billing systems are essential for telecom companies to maintain customer satisfaction, ensure accurate revenue collection, and comply with industry regulations.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372" y="4495443"/>
            <a:ext cx="4198263" cy="3112889"/>
          </a:xfrm>
          <a:prstGeom prst="roundRect">
            <a:avLst>
              <a:gd name="adj" fmla="val 1090"/>
            </a:avLst>
          </a:prstGeom>
          <a:solidFill>
            <a:srgbClr val="F3EEE3"/>
          </a:solidFill>
          <a:ln/>
        </p:spPr>
      </p:sp>
      <p:sp>
        <p:nvSpPr>
          <p:cNvPr id="12" name="Text 8"/>
          <p:cNvSpPr/>
          <p:nvPr/>
        </p:nvSpPr>
        <p:spPr>
          <a:xfrm>
            <a:off x="9866471" y="472154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866471" y="5210532"/>
            <a:ext cx="3746063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Managing large volumes of real-time data, handling complex tariff structures, and providing secure and user-friendly interfaces are some of the key challenges in telecom billing.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58828B-CEB0-4A1D-9713-01DE397A055A}"/>
              </a:ext>
            </a:extLst>
          </p:cNvPr>
          <p:cNvSpPr/>
          <p:nvPr/>
        </p:nvSpPr>
        <p:spPr>
          <a:xfrm>
            <a:off x="0" y="-59595"/>
            <a:ext cx="14630400" cy="131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E412F5-C6D5-4F74-8F72-C65515430AD1}"/>
              </a:ext>
            </a:extLst>
          </p:cNvPr>
          <p:cNvGrpSpPr/>
          <p:nvPr/>
        </p:nvGrpSpPr>
        <p:grpSpPr>
          <a:xfrm>
            <a:off x="295842" y="1609"/>
            <a:ext cx="12602577" cy="1477328"/>
            <a:chOff x="295842" y="1609"/>
            <a:chExt cx="12602577" cy="1477328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0E7E11C8-40B9-42D5-B343-0C7C8AE79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42" y="158538"/>
              <a:ext cx="751311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AE8F96-F509-48D9-B0B3-82FB58F0B3F1}"/>
                </a:ext>
              </a:extLst>
            </p:cNvPr>
            <p:cNvSpPr txBox="1"/>
            <p:nvPr/>
          </p:nvSpPr>
          <p:spPr>
            <a:xfrm>
              <a:off x="2119256" y="1609"/>
              <a:ext cx="107791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Vivekanand Education Society’s Institute Of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Department Of Information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DSA mini Project 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A.Y. 2024-25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2738"/>
            <a:ext cx="5486400" cy="556170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6" y="2459174"/>
            <a:ext cx="4926806" cy="49268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07031" y="1362933"/>
            <a:ext cx="7576661" cy="2099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Problem Statement: Efficient Data Storage and Management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270069" y="3551295"/>
            <a:ext cx="503753" cy="503753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6" name="Text 2"/>
          <p:cNvSpPr/>
          <p:nvPr/>
        </p:nvSpPr>
        <p:spPr>
          <a:xfrm>
            <a:off x="6466521" y="3642991"/>
            <a:ext cx="157520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6997660" y="3642991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Volume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22769" y="4112214"/>
            <a:ext cx="2948821" cy="1791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Telecom companies deal with massive amounts of customer usage data that needs to be captured, stored, and processed efficiently.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64821" y="3548566"/>
            <a:ext cx="503753" cy="419814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0" name="Text 6"/>
          <p:cNvSpPr/>
          <p:nvPr/>
        </p:nvSpPr>
        <p:spPr>
          <a:xfrm>
            <a:off x="10355566" y="3548566"/>
            <a:ext cx="186690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10897910" y="3530111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Structures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897910" y="4056770"/>
            <a:ext cx="2948821" cy="1791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Selecting the right data structures and algorithms is crucial for handling the high-volume, real-time nature of telecom billing data.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307269" y="6222265"/>
            <a:ext cx="503753" cy="503753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4" name="Text 10"/>
          <p:cNvSpPr/>
          <p:nvPr/>
        </p:nvSpPr>
        <p:spPr>
          <a:xfrm>
            <a:off x="6427589" y="6138267"/>
            <a:ext cx="188714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6997660" y="6157555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745784" y="6761407"/>
            <a:ext cx="6849070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billing system must be able to scale to accommodate growing customer bases and increasing data loads without compromising performance.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3D68B0-1267-405D-BCBF-55A98495378F}"/>
              </a:ext>
            </a:extLst>
          </p:cNvPr>
          <p:cNvSpPr/>
          <p:nvPr/>
        </p:nvSpPr>
        <p:spPr>
          <a:xfrm>
            <a:off x="0" y="-59595"/>
            <a:ext cx="14630400" cy="131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35AA-ECB7-447B-8A76-BFEA411EB5E4}"/>
              </a:ext>
            </a:extLst>
          </p:cNvPr>
          <p:cNvGrpSpPr/>
          <p:nvPr/>
        </p:nvGrpSpPr>
        <p:grpSpPr>
          <a:xfrm>
            <a:off x="295842" y="1609"/>
            <a:ext cx="12602577" cy="1477328"/>
            <a:chOff x="295842" y="1609"/>
            <a:chExt cx="12602577" cy="147732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C24249F-1CF3-472D-A308-682DBB0D8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42" y="158538"/>
              <a:ext cx="751311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057827-EDF8-471F-89B2-1C04A874A9C9}"/>
                </a:ext>
              </a:extLst>
            </p:cNvPr>
            <p:cNvSpPr txBox="1"/>
            <p:nvPr/>
          </p:nvSpPr>
          <p:spPr>
            <a:xfrm>
              <a:off x="2119256" y="1609"/>
              <a:ext cx="107791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Vivekanand Education Society’s Institute Of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Department Of Information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DSA mini Project 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A.Y. 2024-25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611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Objectives of the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004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Efficient Data Storage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a queue data structure to store and manage customer billing records and transactions.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66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Processing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algorithms to process billing data as it arrives, enabling timely and accurate invoice generation.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838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Scalability and 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the system can handle growing data volumes and user demands without compromising speed and reliability.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AA497E-0262-4D76-8202-28C05CE06064}"/>
              </a:ext>
            </a:extLst>
          </p:cNvPr>
          <p:cNvSpPr/>
          <p:nvPr/>
        </p:nvSpPr>
        <p:spPr>
          <a:xfrm>
            <a:off x="0" y="-59595"/>
            <a:ext cx="14630400" cy="131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F29384-FAB0-455A-B324-1F7FA8885739}"/>
              </a:ext>
            </a:extLst>
          </p:cNvPr>
          <p:cNvGrpSpPr/>
          <p:nvPr/>
        </p:nvGrpSpPr>
        <p:grpSpPr>
          <a:xfrm>
            <a:off x="295842" y="1609"/>
            <a:ext cx="12602577" cy="1477328"/>
            <a:chOff x="295842" y="1609"/>
            <a:chExt cx="12602577" cy="147732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26269CA-90C7-4758-8BDE-B63A7583E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42" y="158538"/>
              <a:ext cx="751311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F9EC7F-0650-46F1-9E70-45FB3571A42D}"/>
                </a:ext>
              </a:extLst>
            </p:cNvPr>
            <p:cNvSpPr txBox="1"/>
            <p:nvPr/>
          </p:nvSpPr>
          <p:spPr>
            <a:xfrm>
              <a:off x="2119256" y="1609"/>
              <a:ext cx="107791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Vivekanand Education Society’s Institute Of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Department Of Information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DSA mini Project 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A.Y. 2024-25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endParaRPr lang="en-US"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681" y="1461507"/>
            <a:ext cx="5486400" cy="66697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0049" y="1246622"/>
            <a:ext cx="7830264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Software Requirements: Language, Tools, and Frameworks</a:t>
            </a:r>
            <a:endParaRPr lang="en-US" sz="3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67" y="2534960"/>
            <a:ext cx="469225" cy="4692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6868" y="3302144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 Language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56868" y="3651950"/>
            <a:ext cx="7830264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will be implemented using the C programming language, known for its efficiency and low-level control.</a:t>
            </a:r>
            <a:endParaRPr lang="en-US" sz="1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68" y="4561766"/>
            <a:ext cx="469225" cy="4692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56868" y="5260777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Structures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656868" y="5626834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the queue data structure to store and manage billing records and transactions.</a:t>
            </a:r>
            <a:endParaRPr lang="en-US" sz="14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68" y="6236494"/>
            <a:ext cx="469225" cy="46922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6868" y="6893362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Testing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656868" y="7299127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Thorough unit and integration testing will ensure the reliability and correctness of the billing system.</a:t>
            </a:r>
            <a:endParaRPr lang="en-US" sz="14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7D65ED-25D2-4A93-91CE-394705F2D774}"/>
              </a:ext>
            </a:extLst>
          </p:cNvPr>
          <p:cNvSpPr/>
          <p:nvPr/>
        </p:nvSpPr>
        <p:spPr>
          <a:xfrm>
            <a:off x="0" y="-59595"/>
            <a:ext cx="14630400" cy="131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14A640-9C6C-4DF5-BE2C-6AFACF3D95E3}"/>
              </a:ext>
            </a:extLst>
          </p:cNvPr>
          <p:cNvGrpSpPr/>
          <p:nvPr/>
        </p:nvGrpSpPr>
        <p:grpSpPr>
          <a:xfrm>
            <a:off x="295842" y="1609"/>
            <a:ext cx="12602577" cy="1477328"/>
            <a:chOff x="295842" y="1609"/>
            <a:chExt cx="12602577" cy="147732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28D7B8C-EE75-4381-AD5B-16ADA1937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42" y="158538"/>
              <a:ext cx="751311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910913-527A-44CC-8293-E95EA1BA80AC}"/>
                </a:ext>
              </a:extLst>
            </p:cNvPr>
            <p:cNvSpPr txBox="1"/>
            <p:nvPr/>
          </p:nvSpPr>
          <p:spPr>
            <a:xfrm>
              <a:off x="2119256" y="1609"/>
              <a:ext cx="107791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Vivekanand Education Society’s Institute Of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Department Of Information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DSA mini Project 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A.Y. 2024-25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87A287D-0461-435E-B057-55E6C950F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500" y="2248348"/>
            <a:ext cx="5289928" cy="5350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190"/>
            <a:ext cx="5486400" cy="62071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476" y="15027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Frontend Design: User Interface and Interactions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89910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Portal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025384"/>
            <a:ext cx="214955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Intuitive web-based interface for customers to view their billing history, make payments, and manage their account details.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90767" y="3089910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990767" y="4025384"/>
            <a:ext cx="214955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management console for telecom company staff to monitor billing activities, generate reports, and handle customer inquiries.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701343" y="3089910"/>
            <a:ext cx="214955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Mobile Responsiveness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701343" y="4379714"/>
            <a:ext cx="214955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the billing system is accessible and user-friendly on both desktop and mobile devices to cater to diverse customer preferences.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90D638-983E-466E-B895-6E2864EE3AA4}"/>
              </a:ext>
            </a:extLst>
          </p:cNvPr>
          <p:cNvSpPr/>
          <p:nvPr/>
        </p:nvSpPr>
        <p:spPr>
          <a:xfrm>
            <a:off x="0" y="-59595"/>
            <a:ext cx="14630400" cy="131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29C14-24B0-4E8A-BC5F-1B77AD500D50}"/>
              </a:ext>
            </a:extLst>
          </p:cNvPr>
          <p:cNvGrpSpPr/>
          <p:nvPr/>
        </p:nvGrpSpPr>
        <p:grpSpPr>
          <a:xfrm>
            <a:off x="295842" y="1609"/>
            <a:ext cx="12602577" cy="1477328"/>
            <a:chOff x="295842" y="1609"/>
            <a:chExt cx="12602577" cy="1477328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1A5D3E2-8032-41AF-AFA1-98A767DBD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42" y="158538"/>
              <a:ext cx="751311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504A96-6A3E-41D8-846F-6CD68C27C16E}"/>
                </a:ext>
              </a:extLst>
            </p:cNvPr>
            <p:cNvSpPr txBox="1"/>
            <p:nvPr/>
          </p:nvSpPr>
          <p:spPr>
            <a:xfrm>
              <a:off x="2119256" y="1609"/>
              <a:ext cx="107791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Vivekanand Education Society’s Institute Of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Department Of Information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DSA mini Project 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A.Y. 2024-25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endParaRPr 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92EBB51-B21C-4159-94AA-E0A05C24B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2" y="1428388"/>
            <a:ext cx="5295346" cy="5876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79" y="2717363"/>
            <a:ext cx="4978122" cy="27947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4237" y="1431011"/>
            <a:ext cx="7720727" cy="1906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Storage and Manipulation: Implementing a Queue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6502956" y="3375421"/>
            <a:ext cx="22860" cy="4896326"/>
          </a:xfrm>
          <a:prstGeom prst="roundRect">
            <a:avLst>
              <a:gd name="adj" fmla="val 133429"/>
            </a:avLst>
          </a:prstGeom>
          <a:solidFill>
            <a:srgbClr val="D9D4C9"/>
          </a:solidFill>
          <a:ln/>
        </p:spPr>
      </p:sp>
      <p:sp>
        <p:nvSpPr>
          <p:cNvPr id="6" name="Shape 2"/>
          <p:cNvSpPr/>
          <p:nvPr/>
        </p:nvSpPr>
        <p:spPr>
          <a:xfrm>
            <a:off x="6708815" y="3218259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D9D4C9"/>
          </a:solidFill>
          <a:ln/>
        </p:spPr>
      </p:sp>
      <p:sp>
        <p:nvSpPr>
          <p:cNvPr id="7" name="Shape 3"/>
          <p:cNvSpPr/>
          <p:nvPr/>
        </p:nvSpPr>
        <p:spPr>
          <a:xfrm>
            <a:off x="6327695" y="3404889"/>
            <a:ext cx="457438" cy="457438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8" name="Text 4"/>
          <p:cNvSpPr/>
          <p:nvPr/>
        </p:nvSpPr>
        <p:spPr>
          <a:xfrm>
            <a:off x="6455389" y="3508771"/>
            <a:ext cx="14311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621310" y="3349942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Enqueue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621310" y="3789521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Efficiently add new billing records and transactions to the queue as they are generated.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V="1">
            <a:off x="6743105" y="4932426"/>
            <a:ext cx="711637" cy="45719"/>
          </a:xfrm>
          <a:prstGeom prst="roundRect">
            <a:avLst>
              <a:gd name="adj" fmla="val 133429"/>
            </a:avLst>
          </a:prstGeom>
          <a:solidFill>
            <a:srgbClr val="D9D4C9"/>
          </a:solidFill>
          <a:ln/>
        </p:spPr>
      </p:sp>
      <p:sp>
        <p:nvSpPr>
          <p:cNvPr id="12" name="Shape 8"/>
          <p:cNvSpPr/>
          <p:nvPr/>
        </p:nvSpPr>
        <p:spPr>
          <a:xfrm>
            <a:off x="6274237" y="4700826"/>
            <a:ext cx="457438" cy="457438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3" name="Text 9"/>
          <p:cNvSpPr/>
          <p:nvPr/>
        </p:nvSpPr>
        <p:spPr>
          <a:xfrm>
            <a:off x="6451313" y="4840435"/>
            <a:ext cx="169545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7592854" y="4853228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Dequeue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7592854" y="5321616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Retrieve and process the oldest billing records from the queue to generate customer invoices.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708815" y="6617970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D9D4C9"/>
          </a:solidFill>
          <a:ln/>
        </p:spPr>
      </p:sp>
      <p:sp>
        <p:nvSpPr>
          <p:cNvPr id="17" name="Shape 13"/>
          <p:cNvSpPr/>
          <p:nvPr/>
        </p:nvSpPr>
        <p:spPr>
          <a:xfrm>
            <a:off x="6274237" y="6400681"/>
            <a:ext cx="457438" cy="457438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8" name="Text 14"/>
          <p:cNvSpPr/>
          <p:nvPr/>
        </p:nvSpPr>
        <p:spPr>
          <a:xfrm>
            <a:off x="6417231" y="6546294"/>
            <a:ext cx="171450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7655600" y="6521578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Maintenance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7621310" y="6984836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queue management operations, such as size monitoring, overflow handling, and periodic data archiving.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1B534-AE27-4473-B9CA-A7284ED9577C}"/>
              </a:ext>
            </a:extLst>
          </p:cNvPr>
          <p:cNvSpPr/>
          <p:nvPr/>
        </p:nvSpPr>
        <p:spPr>
          <a:xfrm>
            <a:off x="0" y="-59595"/>
            <a:ext cx="14630400" cy="131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AB651A-E81F-4698-83E7-56BB11687C80}"/>
              </a:ext>
            </a:extLst>
          </p:cNvPr>
          <p:cNvGrpSpPr/>
          <p:nvPr/>
        </p:nvGrpSpPr>
        <p:grpSpPr>
          <a:xfrm>
            <a:off x="295842" y="1609"/>
            <a:ext cx="12602577" cy="1477328"/>
            <a:chOff x="295842" y="1609"/>
            <a:chExt cx="12602577" cy="1477328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FAE5A931-9D2C-4699-BE53-1246ACAB7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42" y="158538"/>
              <a:ext cx="751311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24EE77-8499-4CEA-AB0C-A4440A15C63B}"/>
                </a:ext>
              </a:extLst>
            </p:cNvPr>
            <p:cNvSpPr txBox="1"/>
            <p:nvPr/>
          </p:nvSpPr>
          <p:spPr>
            <a:xfrm>
              <a:off x="2119256" y="1609"/>
              <a:ext cx="107791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Vivekanand Education Society’s Institute Of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Department Of Information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DSA mini Project 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A.Y. 2024-25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706"/>
            <a:ext cx="5486400" cy="602871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97" y="2237065"/>
            <a:ext cx="4997887" cy="37567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8629" y="1193804"/>
            <a:ext cx="6796564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Implementation and Testing</a:t>
            </a:r>
            <a:endParaRPr lang="en-US" sz="38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039" y="1665809"/>
            <a:ext cx="977027" cy="15631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40335" y="1880367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Design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7440335" y="2258020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Finalize the system architecture and data flow, and create detailed design specifications.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295" y="3163778"/>
            <a:ext cx="977027" cy="156317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40335" y="3199448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Coding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7440335" y="3622000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the queue data structure and related billing algorithms in C language.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295" y="4661747"/>
            <a:ext cx="977027" cy="156317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403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Testing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7440335" y="5185172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 unit, integration, and end-to-end testing to ensure the system meets requirements.</a:t>
            </a:r>
            <a:endParaRPr lang="en-US" sz="15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295" y="6279296"/>
            <a:ext cx="977027" cy="156317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40335" y="6325791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Deployment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7440335" y="6748343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Deploy the billing system in a production environment and monitor its performance.</a:t>
            </a:r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D5A563-ADE4-46DC-9C9C-BA8639BA76DF}"/>
              </a:ext>
            </a:extLst>
          </p:cNvPr>
          <p:cNvSpPr/>
          <p:nvPr/>
        </p:nvSpPr>
        <p:spPr>
          <a:xfrm>
            <a:off x="0" y="-59595"/>
            <a:ext cx="14630400" cy="131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C95792-60A3-4B4E-B017-48D7FD912025}"/>
              </a:ext>
            </a:extLst>
          </p:cNvPr>
          <p:cNvGrpSpPr/>
          <p:nvPr/>
        </p:nvGrpSpPr>
        <p:grpSpPr>
          <a:xfrm>
            <a:off x="295842" y="1609"/>
            <a:ext cx="12602577" cy="1477328"/>
            <a:chOff x="295842" y="1609"/>
            <a:chExt cx="12602577" cy="147732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28D2E4B-A685-4D44-9769-BB58F73CD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42" y="158538"/>
              <a:ext cx="751311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29F5A6-A00C-41C1-8FA4-513050E67250}"/>
                </a:ext>
              </a:extLst>
            </p:cNvPr>
            <p:cNvSpPr txBox="1"/>
            <p:nvPr/>
          </p:nvSpPr>
          <p:spPr>
            <a:xfrm>
              <a:off x="2119256" y="1609"/>
              <a:ext cx="107791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Vivekanand Education Society’s Institute Of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Department Of Information Technology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DSA mini Project 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</a:rPr>
                <a:t>A.Y. 2024-25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/>
              </a:endParaRPr>
            </a:p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901</Words>
  <Application>Microsoft Office PowerPoint</Application>
  <PresentationFormat>Custom</PresentationFormat>
  <Paragraphs>142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Times New Roman</vt:lpstr>
      <vt:lpstr>Fd5079-Identity-H</vt:lpstr>
      <vt:lpstr>MuseoModerno Medium</vt:lpstr>
      <vt:lpstr>Calibri</vt:lpstr>
      <vt:lpstr>Source Sans Pro</vt:lpstr>
      <vt:lpstr>Arial</vt:lpstr>
      <vt:lpstr>Fd12411-Identity-H</vt:lpstr>
      <vt:lpstr>Fd20023-Identity-H</vt:lpstr>
      <vt:lpstr>Fd25992-Identity-H</vt:lpstr>
      <vt:lpstr>TimesNewRomanPS-BoldMT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Bhurke</cp:lastModifiedBy>
  <cp:revision>2</cp:revision>
  <dcterms:created xsi:type="dcterms:W3CDTF">2024-10-09T18:17:12Z</dcterms:created>
  <dcterms:modified xsi:type="dcterms:W3CDTF">2024-10-11T13:43:38Z</dcterms:modified>
</cp:coreProperties>
</file>